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65" r:id="rId20"/>
    <p:sldId id="267" r:id="rId21"/>
  </p:sldIdLst>
  <p:sldSz cx="14630400" cy="8229600"/>
  <p:notesSz cx="8229600" cy="14630400"/>
  <p:embeddedFontLst>
    <p:embeddedFont>
      <p:font typeface="Mukta Light" panose="020B0604020202020204" charset="0"/>
      <p:regular r:id="rId23"/>
    </p:embeddedFont>
    <p:embeddedFont>
      <p:font typeface="Prompt Medium" panose="00000600000000000000" pitchFamily="2" charset="-3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71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08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SmartQuizzer: Your Adaptive AI Quiz Platform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69105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Welcome to SmartQuizzer, an innovative platform designed to transform the learning experience through intelligent, adaptive quizzing.</a:t>
            </a: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2B5C2-C7C2-D027-7C55-3028BD70F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028" y="7753284"/>
            <a:ext cx="2667372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88A822-6637-8687-0D93-13287334F3A5}"/>
              </a:ext>
            </a:extLst>
          </p:cNvPr>
          <p:cNvSpPr txBox="1"/>
          <p:nvPr/>
        </p:nvSpPr>
        <p:spPr>
          <a:xfrm>
            <a:off x="289931" y="304970"/>
            <a:ext cx="1127388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Secure and Robust Data Management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4AFD9-D793-7672-3055-E49A8B1D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58" y="1181912"/>
            <a:ext cx="7445298" cy="68581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DD62D7-018A-9654-7165-94FC5F96196F}"/>
              </a:ext>
            </a:extLst>
          </p:cNvPr>
          <p:cNvSpPr txBox="1"/>
          <p:nvPr/>
        </p:nvSpPr>
        <p:spPr>
          <a:xfrm>
            <a:off x="7906215" y="2605388"/>
            <a:ext cx="7315200" cy="4011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Records individual student responses for detailed </a:t>
            </a:r>
          </a:p>
          <a:p>
            <a:pPr algn="l">
              <a:lnSpc>
                <a:spcPts val="1850"/>
              </a:lnSpc>
              <a:buSzPct val="100000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    analysis.</a:t>
            </a:r>
          </a:p>
          <a:p>
            <a:pPr algn="l">
              <a:lnSpc>
                <a:spcPts val="1850"/>
              </a:lnSpc>
              <a:buSzPct val="100000"/>
            </a:pPr>
            <a:endParaRPr lang="en-US" sz="2400" dirty="0">
              <a:solidFill>
                <a:srgbClr val="DAD8E9"/>
              </a:solidFill>
              <a:latin typeface="Mukta Light" pitchFamily="34" charset="0"/>
              <a:cs typeface="Mukta Light" pitchFamily="34" charset="-120"/>
            </a:endParaRPr>
          </a:p>
          <a:p>
            <a:pPr algn="l">
              <a:lnSpc>
                <a:spcPts val="1850"/>
              </a:lnSpc>
              <a:buSzPct val="100000"/>
            </a:pPr>
            <a:endParaRPr lang="en-US" sz="2400" dirty="0">
              <a:solidFill>
                <a:srgbClr val="DAD8E9"/>
              </a:solidFill>
              <a:latin typeface="Mukta Light" pitchFamily="34" charset="0"/>
              <a:cs typeface="Mukta Light" pitchFamily="34" charset="-120"/>
            </a:endParaRPr>
          </a:p>
          <a:p>
            <a:pPr algn="l">
              <a:lnSpc>
                <a:spcPts val="1850"/>
              </a:lnSpc>
              <a:buSzPct val="100000"/>
            </a:pPr>
            <a:endParaRPr lang="en-US" sz="2400" dirty="0">
              <a:solidFill>
                <a:srgbClr val="DAD8E9"/>
              </a:solidFill>
              <a:latin typeface="Mukta Light" pitchFamily="34" charset="0"/>
              <a:cs typeface="Mukta Light" pitchFamily="34" charset="-120"/>
            </a:endParaRPr>
          </a:p>
          <a:p>
            <a:pPr marL="342900" indent="-342900">
              <a:lnSpc>
                <a:spcPts val="1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Maintains a comprehensive history of all quiz attempts</a:t>
            </a:r>
          </a:p>
          <a:p>
            <a:pPr marL="342900" indent="-342900">
              <a:lnSpc>
                <a:spcPts val="1850"/>
              </a:lnSpc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DAD8E9"/>
              </a:solidFill>
              <a:latin typeface="Mukta Light" pitchFamily="34" charset="0"/>
              <a:ea typeface="Mukta Light" pitchFamily="34" charset="-122"/>
              <a:cs typeface="Mukta Light" pitchFamily="34" charset="-120"/>
            </a:endParaRPr>
          </a:p>
          <a:p>
            <a:pPr marL="342900" indent="-342900">
              <a:lnSpc>
                <a:spcPts val="1850"/>
              </a:lnSpc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DAD8E9"/>
              </a:solidFill>
              <a:latin typeface="Mukta Light" pitchFamily="34" charset="0"/>
              <a:ea typeface="Mukta Light" pitchFamily="34" charset="-122"/>
              <a:cs typeface="Mukta Light" pitchFamily="34" charset="-120"/>
            </a:endParaRPr>
          </a:p>
          <a:p>
            <a:pPr marL="342900" indent="-342900">
              <a:lnSpc>
                <a:spcPts val="1850"/>
              </a:lnSpc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DAD8E9"/>
              </a:solidFill>
              <a:latin typeface="Mukta Light" pitchFamily="34" charset="0"/>
              <a:ea typeface="Mukta Light" pitchFamily="34" charset="-122"/>
              <a:cs typeface="Mukta Light" pitchFamily="34" charset="-120"/>
            </a:endParaRPr>
          </a:p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Ensures data integrity and security for academic </a:t>
            </a:r>
          </a:p>
          <a:p>
            <a:pPr>
              <a:lnSpc>
                <a:spcPts val="1850"/>
              </a:lnSpc>
              <a:buSzPct val="100000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    purposes.</a:t>
            </a:r>
            <a:endParaRPr lang="en-US" sz="2400" dirty="0"/>
          </a:p>
          <a:p>
            <a:pPr>
              <a:lnSpc>
                <a:spcPts val="1850"/>
              </a:lnSpc>
              <a:buSzPct val="100000"/>
            </a:pPr>
            <a:endParaRPr lang="en-US" sz="2400" dirty="0">
              <a:solidFill>
                <a:srgbClr val="DAD8E9"/>
              </a:solidFill>
              <a:latin typeface="Mukta Light" pitchFamily="34" charset="0"/>
              <a:ea typeface="Mukta Light" pitchFamily="34" charset="-122"/>
              <a:cs typeface="Mukta Light" pitchFamily="34" charset="-120"/>
            </a:endParaRPr>
          </a:p>
          <a:p>
            <a:pPr marL="342900" indent="-342900">
              <a:lnSpc>
                <a:spcPts val="1850"/>
              </a:lnSpc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DAD8E9"/>
              </a:solidFill>
              <a:latin typeface="Mukta Light" pitchFamily="34" charset="0"/>
              <a:cs typeface="Mukta Light" pitchFamily="34" charset="-120"/>
            </a:endParaRPr>
          </a:p>
          <a:p>
            <a:pPr marL="342900" indent="-342900">
              <a:lnSpc>
                <a:spcPts val="1850"/>
              </a:lnSpc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DAD8E9"/>
              </a:solidFill>
              <a:latin typeface="Mukta Light" pitchFamily="34" charset="0"/>
              <a:cs typeface="Mukta Light" pitchFamily="34" charset="-120"/>
            </a:endParaRPr>
          </a:p>
          <a:p>
            <a:pPr>
              <a:lnSpc>
                <a:spcPts val="1850"/>
              </a:lnSpc>
              <a:buSzPct val="100000"/>
            </a:pP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CE52F5-2FBF-DA81-002C-A96F0D608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0725" y="7753284"/>
            <a:ext cx="2667372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01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957F9E-8FB4-DAE1-772A-BFB17F747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22" y="508000"/>
            <a:ext cx="13941777" cy="764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60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459CDB-E0A0-3548-8407-78A1C1CE00C5}"/>
              </a:ext>
            </a:extLst>
          </p:cNvPr>
          <p:cNvSpPr txBox="1"/>
          <p:nvPr/>
        </p:nvSpPr>
        <p:spPr>
          <a:xfrm>
            <a:off x="824089" y="240696"/>
            <a:ext cx="7315200" cy="702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4700"/>
              </a:lnSpc>
              <a:buNone/>
            </a:pPr>
            <a:r>
              <a:rPr lang="en-US" sz="4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DASHBOARD</a:t>
            </a:r>
            <a:endParaRPr lang="en-US" sz="4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C1644-F18F-2D97-DF80-7B86D4F4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511" y="2142517"/>
            <a:ext cx="10024533" cy="4969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0591F-A11F-B4AE-EF97-06F85C8B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2044" y="7419862"/>
            <a:ext cx="2676899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32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1C5E50-238D-52F5-8015-9DB11A84B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34" y="301729"/>
            <a:ext cx="14186410" cy="779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2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A09FEC-7894-10E2-9C41-A476C084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3" y="237067"/>
            <a:ext cx="14291536" cy="78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76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260E3-EF9E-9655-7BBC-31B6D6436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22" y="237066"/>
            <a:ext cx="14144978" cy="790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92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AFB09-6ECE-A07D-014B-08BEF035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89" y="316089"/>
            <a:ext cx="14111111" cy="791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0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7B5841-3EB7-1442-36B2-D2F13936CDFD}"/>
              </a:ext>
            </a:extLst>
          </p:cNvPr>
          <p:cNvSpPr txBox="1"/>
          <p:nvPr/>
        </p:nvSpPr>
        <p:spPr>
          <a:xfrm>
            <a:off x="598311" y="502931"/>
            <a:ext cx="7315200" cy="663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Quick AI Suggestion</a:t>
            </a:r>
            <a:endParaRPr lang="en-US" sz="4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D9C85E-674D-EB25-4744-8A3F4FF75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357" y="1996092"/>
            <a:ext cx="12643554" cy="5465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883AB-D1B0-7D74-B859-9B1BF4BBD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501" y="7419862"/>
            <a:ext cx="2676899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34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A73FB5-54F2-BDBF-B5CA-DB545AB5D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11" y="259644"/>
            <a:ext cx="14438489" cy="796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05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7070" y="789980"/>
            <a:ext cx="2456140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006C67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Our Visionaries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773668" y="1317903"/>
            <a:ext cx="12425243" cy="847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SmartQuizzer Development Team</a:t>
            </a:r>
            <a:endParaRPr lang="en-US" sz="5300" dirty="0"/>
          </a:p>
        </p:txBody>
      </p:sp>
      <p:sp>
        <p:nvSpPr>
          <p:cNvPr id="4" name="Shape 2"/>
          <p:cNvSpPr/>
          <p:nvPr/>
        </p:nvSpPr>
        <p:spPr>
          <a:xfrm>
            <a:off x="773668" y="2496860"/>
            <a:ext cx="4213622" cy="1648301"/>
          </a:xfrm>
          <a:prstGeom prst="roundRect">
            <a:avLst>
              <a:gd name="adj" fmla="val 563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02268" y="2725460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A95B95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72" y="2870478"/>
            <a:ext cx="298371" cy="37302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2268" y="3609618"/>
            <a:ext cx="2456140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Shashank S Gowda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08270" y="2496860"/>
            <a:ext cx="4213741" cy="1648301"/>
          </a:xfrm>
          <a:prstGeom prst="roundRect">
            <a:avLst>
              <a:gd name="adj" fmla="val 563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36870" y="2725460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A95B95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74" y="2870478"/>
            <a:ext cx="298371" cy="37302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36870" y="3609618"/>
            <a:ext cx="2456140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S.L.Amrutha.G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9642991" y="2496860"/>
            <a:ext cx="4213741" cy="1648301"/>
          </a:xfrm>
          <a:prstGeom prst="roundRect">
            <a:avLst>
              <a:gd name="adj" fmla="val 563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9871591" y="2725460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A95B95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3995" y="2870478"/>
            <a:ext cx="298371" cy="37302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871591" y="3609618"/>
            <a:ext cx="272462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Shanmukha Karthikeya</a:t>
            </a:r>
            <a:endParaRPr lang="en-US" sz="1900" dirty="0"/>
          </a:p>
        </p:txBody>
      </p:sp>
      <p:sp>
        <p:nvSpPr>
          <p:cNvPr id="16" name="Shape 11"/>
          <p:cNvSpPr/>
          <p:nvPr/>
        </p:nvSpPr>
        <p:spPr>
          <a:xfrm>
            <a:off x="773668" y="4366141"/>
            <a:ext cx="6431042" cy="1648301"/>
          </a:xfrm>
          <a:prstGeom prst="roundRect">
            <a:avLst>
              <a:gd name="adj" fmla="val 563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1002268" y="4594741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A95B95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672" y="4739759"/>
            <a:ext cx="298371" cy="37302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002268" y="5478899"/>
            <a:ext cx="2456140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Ritik</a:t>
            </a:r>
            <a:endParaRPr lang="en-US" sz="1900" dirty="0"/>
          </a:p>
        </p:txBody>
      </p:sp>
      <p:sp>
        <p:nvSpPr>
          <p:cNvPr id="20" name="Shape 14"/>
          <p:cNvSpPr/>
          <p:nvPr/>
        </p:nvSpPr>
        <p:spPr>
          <a:xfrm>
            <a:off x="7425690" y="4366141"/>
            <a:ext cx="6431042" cy="1648301"/>
          </a:xfrm>
          <a:prstGeom prst="roundRect">
            <a:avLst>
              <a:gd name="adj" fmla="val 563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7654290" y="4594741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A95B95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6694" y="4739759"/>
            <a:ext cx="298371" cy="37302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54290" y="5478899"/>
            <a:ext cx="2456140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Saloni Sharma</a:t>
            </a:r>
            <a:endParaRPr lang="en-US" sz="1900" dirty="0"/>
          </a:p>
        </p:txBody>
      </p:sp>
      <p:sp>
        <p:nvSpPr>
          <p:cNvPr id="24" name="Text 17"/>
          <p:cNvSpPr/>
          <p:nvPr/>
        </p:nvSpPr>
        <p:spPr>
          <a:xfrm>
            <a:off x="773668" y="6263045"/>
            <a:ext cx="1308306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 extend our sincere gratitude for your attention and interest in SmartQuizzer.</a:t>
            </a:r>
            <a:endParaRPr lang="en-US" sz="1700" dirty="0"/>
          </a:p>
        </p:txBody>
      </p:sp>
      <p:sp>
        <p:nvSpPr>
          <p:cNvPr id="25" name="Text 18"/>
          <p:cNvSpPr/>
          <p:nvPr/>
        </p:nvSpPr>
        <p:spPr>
          <a:xfrm>
            <a:off x="5350193" y="6948368"/>
            <a:ext cx="3929896" cy="49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endParaRPr lang="en-US" sz="30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0B61C7E-7175-16BD-1C8F-469C622640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768" y="2386251"/>
            <a:ext cx="13667161" cy="46262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C634382-BFA9-3EC6-6515-7EA5B2564A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65225" y="7656010"/>
            <a:ext cx="2667372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2256" y="343019"/>
            <a:ext cx="1385888" cy="173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endParaRPr lang="en-US" sz="1050" dirty="0"/>
          </a:p>
        </p:txBody>
      </p:sp>
      <p:sp>
        <p:nvSpPr>
          <p:cNvPr id="3" name="Text 1"/>
          <p:cNvSpPr/>
          <p:nvPr/>
        </p:nvSpPr>
        <p:spPr>
          <a:xfrm>
            <a:off x="201573" y="640913"/>
            <a:ext cx="6926580" cy="478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Adaptive Learning at Your Fingertips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436483" y="1418273"/>
            <a:ext cx="6726555" cy="399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SmartQuizzer leverages AI to provide personalized quizzes, track your progress, and deliver tailored feedback, ensuring an effective and engaging learning journey.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53854" y="3357442"/>
            <a:ext cx="6726555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Choose topic and difficulty for personalized quizzes.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332745" y="3833471"/>
            <a:ext cx="6726555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Receive a fresh set of random questions every time.</a:t>
            </a:r>
            <a:endParaRPr lang="en-US" sz="24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975" y="1418273"/>
            <a:ext cx="6726555" cy="6726555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436483" y="8640485"/>
            <a:ext cx="4502706" cy="1098828"/>
          </a:xfrm>
          <a:prstGeom prst="roundRect">
            <a:avLst>
              <a:gd name="adj" fmla="val 6657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436483" y="8625245"/>
            <a:ext cx="4502706" cy="60960"/>
          </a:xfrm>
          <a:prstGeom prst="roundRect">
            <a:avLst>
              <a:gd name="adj" fmla="val 85941"/>
            </a:avLst>
          </a:prstGeom>
          <a:solidFill>
            <a:srgbClr val="A95B95"/>
          </a:solidFill>
          <a:ln/>
        </p:spPr>
      </p:sp>
      <p:sp>
        <p:nvSpPr>
          <p:cNvPr id="10" name="Shape 7"/>
          <p:cNvSpPr/>
          <p:nvPr/>
        </p:nvSpPr>
        <p:spPr>
          <a:xfrm>
            <a:off x="2500789" y="8453437"/>
            <a:ext cx="374094" cy="374094"/>
          </a:xfrm>
          <a:prstGeom prst="roundRect">
            <a:avLst>
              <a:gd name="adj" fmla="val 244431"/>
            </a:avLst>
          </a:prstGeom>
          <a:solidFill>
            <a:srgbClr val="A95B95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946" y="8546902"/>
            <a:ext cx="149662" cy="18704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76382" y="8952309"/>
            <a:ext cx="1575673" cy="173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AI-Powered Adaptation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76382" y="9200317"/>
            <a:ext cx="4222909" cy="399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AI dynamically adjusts to your performance, guiding you through your unique learning path for optimal progress.</a:t>
            </a:r>
            <a:endParaRPr lang="en-US" sz="950" dirty="0"/>
          </a:p>
        </p:txBody>
      </p:sp>
      <p:sp>
        <p:nvSpPr>
          <p:cNvPr id="14" name="Shape 10"/>
          <p:cNvSpPr/>
          <p:nvPr/>
        </p:nvSpPr>
        <p:spPr>
          <a:xfrm>
            <a:off x="5063847" y="8640485"/>
            <a:ext cx="4502706" cy="1098828"/>
          </a:xfrm>
          <a:prstGeom prst="roundRect">
            <a:avLst>
              <a:gd name="adj" fmla="val 6657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5" name="Shape 11"/>
          <p:cNvSpPr/>
          <p:nvPr/>
        </p:nvSpPr>
        <p:spPr>
          <a:xfrm>
            <a:off x="5063847" y="8625245"/>
            <a:ext cx="4502706" cy="60960"/>
          </a:xfrm>
          <a:prstGeom prst="roundRect">
            <a:avLst>
              <a:gd name="adj" fmla="val 85941"/>
            </a:avLst>
          </a:prstGeom>
          <a:solidFill>
            <a:srgbClr val="A95B95"/>
          </a:solidFill>
          <a:ln/>
        </p:spPr>
      </p:sp>
      <p:sp>
        <p:nvSpPr>
          <p:cNvPr id="16" name="Shape 12"/>
          <p:cNvSpPr/>
          <p:nvPr/>
        </p:nvSpPr>
        <p:spPr>
          <a:xfrm>
            <a:off x="7128153" y="8453437"/>
            <a:ext cx="374094" cy="374094"/>
          </a:xfrm>
          <a:prstGeom prst="roundRect">
            <a:avLst>
              <a:gd name="adj" fmla="val 244431"/>
            </a:avLst>
          </a:prstGeom>
          <a:solidFill>
            <a:srgbClr val="A95B95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310" y="8546902"/>
            <a:ext cx="149662" cy="187047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203746" y="8952309"/>
            <a:ext cx="1876663" cy="173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Seamless Progress Tracking</a:t>
            </a:r>
            <a:endParaRPr lang="en-US" sz="1050" dirty="0"/>
          </a:p>
        </p:txBody>
      </p:sp>
      <p:sp>
        <p:nvSpPr>
          <p:cNvPr id="19" name="Text 14"/>
          <p:cNvSpPr/>
          <p:nvPr/>
        </p:nvSpPr>
        <p:spPr>
          <a:xfrm>
            <a:off x="5203746" y="9200317"/>
            <a:ext cx="4222909" cy="399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All your quiz records are securely stored, allowing you to monitor your growth and review past performance effortlessly.</a:t>
            </a:r>
            <a:endParaRPr lang="en-US" sz="950" dirty="0"/>
          </a:p>
        </p:txBody>
      </p:sp>
      <p:sp>
        <p:nvSpPr>
          <p:cNvPr id="20" name="Shape 15"/>
          <p:cNvSpPr/>
          <p:nvPr/>
        </p:nvSpPr>
        <p:spPr>
          <a:xfrm>
            <a:off x="9691211" y="8640485"/>
            <a:ext cx="4502706" cy="1098828"/>
          </a:xfrm>
          <a:prstGeom prst="roundRect">
            <a:avLst>
              <a:gd name="adj" fmla="val 6657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21" name="Shape 16"/>
          <p:cNvSpPr/>
          <p:nvPr/>
        </p:nvSpPr>
        <p:spPr>
          <a:xfrm>
            <a:off x="9691211" y="8625245"/>
            <a:ext cx="4502706" cy="60960"/>
          </a:xfrm>
          <a:prstGeom prst="roundRect">
            <a:avLst>
              <a:gd name="adj" fmla="val 85941"/>
            </a:avLst>
          </a:prstGeom>
          <a:solidFill>
            <a:srgbClr val="A95B95"/>
          </a:solidFill>
          <a:ln/>
        </p:spPr>
      </p:sp>
      <p:sp>
        <p:nvSpPr>
          <p:cNvPr id="22" name="Shape 17"/>
          <p:cNvSpPr/>
          <p:nvPr/>
        </p:nvSpPr>
        <p:spPr>
          <a:xfrm>
            <a:off x="11755517" y="8453437"/>
            <a:ext cx="374094" cy="374094"/>
          </a:xfrm>
          <a:prstGeom prst="roundRect">
            <a:avLst>
              <a:gd name="adj" fmla="val 244431"/>
            </a:avLst>
          </a:prstGeom>
          <a:solidFill>
            <a:srgbClr val="A95B95"/>
          </a:solidFill>
          <a:ln/>
        </p:spPr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7674" y="8546902"/>
            <a:ext cx="149662" cy="187047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9831110" y="8952309"/>
            <a:ext cx="1706285" cy="173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Intuitive User Experience</a:t>
            </a:r>
            <a:endParaRPr lang="en-US" sz="1050" dirty="0"/>
          </a:p>
        </p:txBody>
      </p:sp>
      <p:sp>
        <p:nvSpPr>
          <p:cNvPr id="25" name="Text 19"/>
          <p:cNvSpPr/>
          <p:nvPr/>
        </p:nvSpPr>
        <p:spPr>
          <a:xfrm>
            <a:off x="9831110" y="9200317"/>
            <a:ext cx="4222909" cy="399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Designed for simplicity, SmartQuizzer offers a smooth and friendly interface for all users, from registration to quiz completion.</a:t>
            </a:r>
            <a:endParaRPr lang="en-US" sz="9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9663C3C-C4EA-6F1E-3FA5-A4DDA6EBD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9972" y="152604"/>
            <a:ext cx="7284367" cy="80769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neon sign. Glowing neon lettering Thank you template. Thank you neon sign. Glowing neon lettering Thank you template. light purple thank you stock illustrations">
            <a:extLst>
              <a:ext uri="{FF2B5EF4-FFF2-40B4-BE49-F238E27FC236}">
                <a16:creationId xmlns:a16="http://schemas.microsoft.com/office/drawing/2014/main" id="{134BCC63-168C-0D68-AEE4-2C1F02519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595" y="1471961"/>
            <a:ext cx="9166303" cy="496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85D10-2473-B4B0-0455-86B87E920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4898" y="7730982"/>
            <a:ext cx="2667372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06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8548" y="414099"/>
            <a:ext cx="1673304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dirty="0">
                <a:solidFill>
                  <a:srgbClr val="006C67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Getting Started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527090" y="773668"/>
            <a:ext cx="8269367" cy="577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Seamless Onboarding for New Users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527088" y="1560621"/>
            <a:ext cx="8126256" cy="1114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New students can easily create an account to access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all the features of SmartQuizzer. Our straightforward registration process ensures you can start learning without delay.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27088" y="3302547"/>
            <a:ext cx="6604397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Access registration from the Home Page.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27089" y="3825466"/>
            <a:ext cx="6604397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Fill in basic details for secure account creation.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27090" y="4283642"/>
            <a:ext cx="6604397" cy="675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Confirm password and contact information.</a:t>
            </a:r>
            <a:endParaRPr lang="en-US" sz="2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099" y="0"/>
            <a:ext cx="5373125" cy="5386039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2951" y="8915281"/>
            <a:ext cx="342423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Your learning journey begins here.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27090" y="8689419"/>
            <a:ext cx="15240" cy="702707"/>
          </a:xfrm>
          <a:prstGeom prst="rect">
            <a:avLst/>
          </a:prstGeom>
          <a:solidFill>
            <a:srgbClr val="A95B95"/>
          </a:solidFill>
          <a:ln/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2A8C8C-359D-6FBC-ED55-3D6B636D7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50" y="4861872"/>
            <a:ext cx="10303107" cy="32272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272C6F-2562-2DF6-E8B4-D0C7D4C29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3649" y="0"/>
            <a:ext cx="5362575" cy="53860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DBC47D-366D-CE74-B615-5AFBD07E5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3028" y="7753284"/>
            <a:ext cx="2667372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5692" y="410527"/>
            <a:ext cx="1659017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dirty="0">
                <a:solidFill>
                  <a:srgbClr val="006C67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Access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522565" y="767120"/>
            <a:ext cx="7754183" cy="572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Secure Login for Existing Students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505419" y="1637572"/>
            <a:ext cx="6903125" cy="978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 returning students, logging in is quick and secure. Simply enter your credentials to pick up where you left off and continue your quiz sessions.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30185" y="4077912"/>
            <a:ext cx="6610588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Direct access from the Home Page.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05419" y="4751465"/>
            <a:ext cx="6610588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Requires only email and password for authentication.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05419" y="3331272"/>
            <a:ext cx="6610588" cy="284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Quickly return to your dashboard or quizzes.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522565" y="8677632"/>
            <a:ext cx="13585269" cy="849511"/>
          </a:xfrm>
          <a:prstGeom prst="roundRect">
            <a:avLst>
              <a:gd name="adj" fmla="val 738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30185" y="8685252"/>
            <a:ext cx="6785015" cy="834271"/>
          </a:xfrm>
          <a:prstGeom prst="roundRect">
            <a:avLst>
              <a:gd name="adj" fmla="val 7517"/>
            </a:avLst>
          </a:prstGeom>
          <a:solidFill>
            <a:srgbClr val="542C49"/>
          </a:solidFill>
          <a:ln/>
        </p:spPr>
      </p:sp>
      <p:sp>
        <p:nvSpPr>
          <p:cNvPr id="11" name="Text 8"/>
          <p:cNvSpPr/>
          <p:nvPr/>
        </p:nvSpPr>
        <p:spPr>
          <a:xfrm>
            <a:off x="679490" y="8834557"/>
            <a:ext cx="1659017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Student Login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679490" y="9131379"/>
            <a:ext cx="6262449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Personalized access to quizzes and performance data.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7315200" y="8685252"/>
            <a:ext cx="6785015" cy="834271"/>
          </a:xfrm>
          <a:prstGeom prst="rect">
            <a:avLst/>
          </a:prstGeom>
          <a:solidFill>
            <a:srgbClr val="542C49"/>
          </a:solidFill>
          <a:ln/>
        </p:spPr>
      </p:sp>
      <p:sp>
        <p:nvSpPr>
          <p:cNvPr id="14" name="Shape 11"/>
          <p:cNvSpPr/>
          <p:nvPr/>
        </p:nvSpPr>
        <p:spPr>
          <a:xfrm>
            <a:off x="7315200" y="8685252"/>
            <a:ext cx="15240" cy="834271"/>
          </a:xfrm>
          <a:prstGeom prst="roundRect">
            <a:avLst>
              <a:gd name="adj" fmla="val 411492"/>
            </a:avLst>
          </a:prstGeom>
          <a:solidFill>
            <a:srgbClr val="6D4562"/>
          </a:solidFill>
          <a:ln/>
        </p:spPr>
      </p:sp>
      <p:sp>
        <p:nvSpPr>
          <p:cNvPr id="15" name="Text 12"/>
          <p:cNvSpPr/>
          <p:nvPr/>
        </p:nvSpPr>
        <p:spPr>
          <a:xfrm>
            <a:off x="7688461" y="8834557"/>
            <a:ext cx="1659017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Admin Login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688461" y="9131379"/>
            <a:ext cx="6262449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Dedicated portal for faculty to manage content and users.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7128629" y="8915698"/>
            <a:ext cx="373261" cy="373261"/>
          </a:xfrm>
          <a:prstGeom prst="roundRect">
            <a:avLst>
              <a:gd name="adj" fmla="val 16801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974" y="8985706"/>
            <a:ext cx="186571" cy="2332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77BC21-A9E7-D39C-0E62-3C2A7C77E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998" y="1924137"/>
            <a:ext cx="6423435" cy="62252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0677" y="467558"/>
            <a:ext cx="1889046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006C67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Student Experience</a:t>
            </a:r>
            <a:endParaRPr lang="en-US" sz="1450" dirty="0"/>
          </a:p>
        </p:txBody>
      </p:sp>
      <p:sp>
        <p:nvSpPr>
          <p:cNvPr id="3" name="Text 1"/>
          <p:cNvSpPr/>
          <p:nvPr/>
        </p:nvSpPr>
        <p:spPr>
          <a:xfrm>
            <a:off x="595074" y="873681"/>
            <a:ext cx="8172331" cy="651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Your Personalized Learning Hub</a:t>
            </a:r>
            <a:endParaRPr lang="en-US" sz="4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9" y="1605511"/>
            <a:ext cx="6512719" cy="65127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2606" y="2273154"/>
            <a:ext cx="6512719" cy="1114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Student Dashboard is your central hub for learning. Here, you can tailor your quizzes and review your comprehensive performance history.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530227" y="4325872"/>
            <a:ext cx="6512719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Select Topic, Subtopic, and Difficulty Level.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530227" y="4931772"/>
            <a:ext cx="6512719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Generate quizzes instantly with "Start Quiz."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522605" y="5522263"/>
            <a:ext cx="6512719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View detailed quiz history, scores, and accuracy.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95074" y="8866703"/>
            <a:ext cx="13440251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dashboard empowers students to take control of their learning, identifying strengths and areas for improvement with ease.</a:t>
            </a:r>
            <a:endParaRPr lang="en-US" sz="13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78EE95-1000-612E-0AA9-EB296DBE9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19" y="1605511"/>
            <a:ext cx="6512719" cy="6624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0D3472-5515-4E37-89D7-FCC37B22B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028" y="7675368"/>
            <a:ext cx="2667372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8548" y="414099"/>
            <a:ext cx="1673304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dirty="0">
                <a:solidFill>
                  <a:srgbClr val="006C67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Interactive Quizzing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527090" y="773668"/>
            <a:ext cx="9261396" cy="577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Focused Learning, Question by Question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527088" y="2030502"/>
            <a:ext cx="6604397" cy="1139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quiz interface is designed for maximum concentration. Questions are presented one at a time, allowing you to fully engage with each item before moving on.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426729" y="3814389"/>
            <a:ext cx="6604397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Dynamically generated based on your dashboard </a:t>
            </a:r>
          </a:p>
          <a:p>
            <a:pPr algn="l">
              <a:buSzPct val="100000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    selections.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26728" y="4787455"/>
            <a:ext cx="6604397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Clear display of topic, subtopic, and difficulty.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426727" y="5269422"/>
            <a:ext cx="6604397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Single-question view with multiple-choice options.</a:t>
            </a:r>
            <a:endParaRPr lang="en-US" sz="2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356" y="1625203"/>
            <a:ext cx="6604397" cy="660439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2951" y="8915281"/>
            <a:ext cx="5613797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Master complex concepts with a clear, guided approach.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27090" y="8689419"/>
            <a:ext cx="15240" cy="702707"/>
          </a:xfrm>
          <a:prstGeom prst="rect">
            <a:avLst/>
          </a:prstGeom>
          <a:solidFill>
            <a:srgbClr val="A95B95"/>
          </a:solidFill>
          <a:ln/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32D0A4-EDD4-7AF5-9136-41D161D4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356" y="1625203"/>
            <a:ext cx="6604397" cy="65027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9142" y="418743"/>
            <a:ext cx="1692116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006C67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Faculty Access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533043" y="782479"/>
            <a:ext cx="8373666" cy="583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Empowering Educators: Admin Login</a:t>
            </a:r>
            <a:endParaRPr lang="en-US" sz="3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43" y="1765935"/>
            <a:ext cx="6596420" cy="62030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48657" y="2248566"/>
            <a:ext cx="6596420" cy="113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Admin Login provides faculty with secure access to manage the SmartQuizzer platform. From here, educators can oversee content, track student performance, and customize settings.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348657" y="4203442"/>
            <a:ext cx="6596420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Accessible directly from the Home Page.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348657" y="4934220"/>
            <a:ext cx="6596420" cy="487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Requires unique username and password for </a:t>
            </a:r>
          </a:p>
          <a:p>
            <a:pPr algn="l">
              <a:lnSpc>
                <a:spcPts val="1900"/>
              </a:lnSpc>
              <a:buSzPct val="100000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     authentication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315200" y="5760155"/>
            <a:ext cx="6596420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Leads directly to the comprehensive Admin Dashboard.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533043" y="8705017"/>
            <a:ext cx="13564314" cy="646986"/>
          </a:xfrm>
          <a:prstGeom prst="roundRect">
            <a:avLst>
              <a:gd name="adj" fmla="val 9887"/>
            </a:avLst>
          </a:prstGeom>
          <a:solidFill>
            <a:srgbClr val="022349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24" y="8921948"/>
            <a:ext cx="190262" cy="15228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027867" y="8895278"/>
            <a:ext cx="12917210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Faculty can seamlessly transition between admin and user dashboards for holistic platform management.</a:t>
            </a:r>
            <a:endParaRPr lang="en-US" sz="11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D946FF-8145-E95C-2667-A7C7961D3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43" y="1765935"/>
            <a:ext cx="6596420" cy="62030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985696-EBDA-FFAA-958F-E5F1F239D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3028" y="7708336"/>
            <a:ext cx="2667372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4372" y="450771"/>
            <a:ext cx="1821537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573762" y="842248"/>
            <a:ext cx="9340929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Comprehensive Content </a:t>
            </a:r>
          </a:p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Management</a:t>
            </a:r>
            <a:endParaRPr lang="en-US" sz="3950" dirty="0"/>
          </a:p>
        </p:txBody>
      </p:sp>
      <p:sp>
        <p:nvSpPr>
          <p:cNvPr id="4" name="Text 2"/>
          <p:cNvSpPr/>
          <p:nvPr/>
        </p:nvSpPr>
        <p:spPr>
          <a:xfrm>
            <a:off x="573762" y="2658231"/>
            <a:ext cx="6541532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Admin Dashboard is the central control panel for faculty. It enables efficient management of quiz content, ensuring the platform remains up-to-date and relevant.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73762" y="4370391"/>
            <a:ext cx="6541532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Upload new questions via PDF format.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73762" y="4950345"/>
            <a:ext cx="6541532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Add and organize topics and subtopics.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73762" y="5503510"/>
            <a:ext cx="6541532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View and manage all uploaded quiz content.</a:t>
            </a:r>
            <a:endParaRPr lang="en-US" sz="2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868" y="1634489"/>
            <a:ext cx="6541532" cy="654153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73762" y="8811339"/>
            <a:ext cx="13482876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dashboard streamlines the process of keeping educational materials current and tailored to specific learning needs.</a:t>
            </a:r>
            <a:endParaRPr lang="en-US" sz="12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D0379F-0FE1-2F3A-0DE5-996076B22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409" y="276225"/>
            <a:ext cx="6541532" cy="79533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9379" y="414099"/>
            <a:ext cx="1711523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dirty="0">
                <a:solidFill>
                  <a:srgbClr val="006C67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&amp; Infrastructure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527090" y="673416"/>
            <a:ext cx="8530709" cy="577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Secure and Robust Data Management</a:t>
            </a:r>
            <a:endParaRPr lang="en-US" sz="3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24" y="1457564"/>
            <a:ext cx="6604397" cy="660439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06533" y="1712238"/>
            <a:ext cx="6604397" cy="481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SmartQuizzer is built on a robust and secure database infrastructure. All student answers, quiz results, and user data are meticulously stored and managed.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315136" y="3684497"/>
            <a:ext cx="6604397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Records individual student responses for detailed </a:t>
            </a:r>
          </a:p>
          <a:p>
            <a:pPr algn="l">
              <a:lnSpc>
                <a:spcPts val="1850"/>
              </a:lnSpc>
              <a:buSzPct val="100000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    analysis.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315137" y="4424611"/>
            <a:ext cx="6604397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Maintains a comprehensive history of all quiz attempts.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315139" y="5016324"/>
            <a:ext cx="6604397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Ensures data integrity and security for academic </a:t>
            </a:r>
          </a:p>
          <a:p>
            <a:pPr algn="l">
              <a:lnSpc>
                <a:spcPts val="1850"/>
              </a:lnSpc>
              <a:buSzPct val="100000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    purposes.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52951" y="8915281"/>
            <a:ext cx="4166592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Reliable data underpins adaptive learning.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27090" y="8689419"/>
            <a:ext cx="15240" cy="702707"/>
          </a:xfrm>
          <a:prstGeom prst="rect">
            <a:avLst/>
          </a:prstGeom>
          <a:solidFill>
            <a:srgbClr val="A95B95"/>
          </a:solidFill>
          <a:ln/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207A32-B2FE-4704-3B36-6BA7430CA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97" y="1300873"/>
            <a:ext cx="6704024" cy="6761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DC8222-C47F-790A-38E6-521197646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028" y="7753284"/>
            <a:ext cx="2667372" cy="4763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727</Words>
  <Application>Microsoft Office PowerPoint</Application>
  <PresentationFormat>Custom</PresentationFormat>
  <Paragraphs>103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Prompt Medium</vt:lpstr>
      <vt:lpstr>Mukta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Amrutha Govindaraju</dc:creator>
  <cp:lastModifiedBy>Amrutha Govindaraju</cp:lastModifiedBy>
  <cp:revision>4</cp:revision>
  <dcterms:created xsi:type="dcterms:W3CDTF">2025-09-12T02:08:04Z</dcterms:created>
  <dcterms:modified xsi:type="dcterms:W3CDTF">2025-10-10T14:33:05Z</dcterms:modified>
</cp:coreProperties>
</file>